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90" r:id="rId4"/>
  </p:sldMasterIdLst>
  <p:notesMasterIdLst>
    <p:notesMasterId r:id="rId23"/>
  </p:notesMasterIdLst>
  <p:sldIdLst>
    <p:sldId id="349" r:id="rId5"/>
    <p:sldId id="329" r:id="rId6"/>
    <p:sldId id="332" r:id="rId7"/>
    <p:sldId id="335" r:id="rId8"/>
    <p:sldId id="360" r:id="rId9"/>
    <p:sldId id="333" r:id="rId10"/>
    <p:sldId id="350" r:id="rId11"/>
    <p:sldId id="361" r:id="rId12"/>
    <p:sldId id="362" r:id="rId13"/>
    <p:sldId id="337" r:id="rId14"/>
    <p:sldId id="338" r:id="rId15"/>
    <p:sldId id="340" r:id="rId16"/>
    <p:sldId id="357" r:id="rId17"/>
    <p:sldId id="358" r:id="rId18"/>
    <p:sldId id="345" r:id="rId19"/>
    <p:sldId id="343" r:id="rId20"/>
    <p:sldId id="352" r:id="rId21"/>
    <p:sldId id="297" r:id="rId22"/>
  </p:sldIdLst>
  <p:sldSz cx="19010313" cy="10693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63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91"/>
    <a:srgbClr val="62B5E5"/>
    <a:srgbClr val="FFCD00"/>
    <a:srgbClr val="FFA300"/>
    <a:srgbClr val="FF6900"/>
    <a:srgbClr val="4698CB"/>
    <a:srgbClr val="FFA100"/>
    <a:srgbClr val="009EF3"/>
    <a:srgbClr val="FFBF00"/>
    <a:srgbClr val="E3B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61EFF-0B19-4C5D-B02F-7A2788241E43}" v="2" dt="2023-01-25T17:17:01.431"/>
    <p1510:client id="{DD477EF1-7915-4900-A83B-FD4C7206EB20}" v="16" dt="2023-01-26T14:37:02.9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1" autoAdjust="0"/>
    <p:restoredTop sz="90920" autoAdjust="0"/>
  </p:normalViewPr>
  <p:slideViewPr>
    <p:cSldViewPr>
      <p:cViewPr varScale="1">
        <p:scale>
          <a:sx n="51" d="100"/>
          <a:sy n="51" d="100"/>
        </p:scale>
        <p:origin x="180" y="96"/>
      </p:cViewPr>
      <p:guideLst>
        <p:guide orient="horz" pos="344"/>
        <p:guide pos="612"/>
        <p:guide orient="horz" pos="63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97" y="0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/>
          <a:lstStyle>
            <a:lvl1pPr algn="r">
              <a:defRPr sz="1100"/>
            </a:lvl1pPr>
          </a:lstStyle>
          <a:p>
            <a:fld id="{A2BF3456-A29E-41FE-BFB7-B24F24BEE47B}" type="datetimeFigureOut">
              <a:rPr lang="cs-CZ" smtClean="0"/>
              <a:t>26.01.2023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702" tIns="40851" rIns="81702" bIns="40851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4307"/>
            <a:ext cx="5608320" cy="3660043"/>
          </a:xfrm>
          <a:prstGeom prst="rect">
            <a:avLst/>
          </a:prstGeom>
        </p:spPr>
        <p:txBody>
          <a:bodyPr vert="horz" lIns="81702" tIns="40851" rIns="81702" bIns="408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24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97" y="8829924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 anchor="b"/>
          <a:lstStyle>
            <a:lvl1pPr algn="r">
              <a:defRPr sz="11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83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59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2F1-0F1F-4761-B671-4DB7CD8DCE47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9FD7-101E-4213-9EA1-06B54DFBCCFE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295-4B0C-4C49-90DB-37E6A634DD02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8126-951F-4162-8690-9D3DEE299218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6B4-93E7-42C7-AB80-B47E6AEFF71D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5E8-B47D-4B61-9B72-98257171D67F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4E71-33C9-4466-AD97-6C676FB29187}" type="datetime1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F6C0-D3CB-4678-AE71-F6BDD02BF13A}" type="datetime1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5900-1265-4815-8438-DFFBF72AFD43}" type="datetime1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D981-C0DD-4C03-940D-62F5D224D5F2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467-69AB-4A20-A7E1-38A314E6C4DF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442-C3DD-404A-834F-F08A66D0AFDC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hyperlink" Target="https://www.energizedelaware.org/solarlibrarie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@deseu.or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ergizedelaware.org/solarlibraries/" TargetMode="External"/><Relationship Id="rId5" Type="http://schemas.openxmlformats.org/officeDocument/2006/relationships/hyperlink" Target="http://www.energizedelaware.org/" TargetMode="External"/><Relationship Id="rId4" Type="http://schemas.openxmlformats.org/officeDocument/2006/relationships/hyperlink" Target="mailto:Suzanne.Sebastian@deseu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E9C22B-3C91-4892-8822-F4E943BD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4" r="1961" b="15945"/>
          <a:stretch/>
        </p:blipFill>
        <p:spPr>
          <a:xfrm>
            <a:off x="284956" y="433420"/>
            <a:ext cx="7280170" cy="2070421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DB4034-C8BA-2C05-5F24-6D1CB510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</a:t>
            </a:fld>
            <a:endParaRPr lang="cs-CZ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5CA3D3-F5FC-895F-6DF1-A4A754A1B5BB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21ED9035-2226-34C3-0D22-4139B50A4499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F9C621FC-601C-E7AD-6E95-B1E4BF2BFDD6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513E77C5-676C-F8ED-F822-14ED8817E6C1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74A74273-1AD9-16FC-9841-2E8EF1205269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D1D49B-8E13-8014-3693-16ABB3E5A029}"/>
              </a:ext>
            </a:extLst>
          </p:cNvPr>
          <p:cNvSpPr txBox="1"/>
          <p:nvPr/>
        </p:nvSpPr>
        <p:spPr>
          <a:xfrm>
            <a:off x="1016539" y="8928073"/>
            <a:ext cx="16977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357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https://www.energizedelaware.org/solarlibraries/</a:t>
            </a:r>
            <a:endParaRPr lang="en-US" sz="4400" b="1" dirty="0">
              <a:highlight>
                <a:srgbClr val="FFFF00"/>
              </a:highlight>
              <a:latin typeface="Calibri"/>
              <a:cs typeface="Segoe U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8FECF-D475-8F43-66C4-80D076F541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r="9089" b="-2"/>
          <a:stretch/>
        </p:blipFill>
        <p:spPr>
          <a:xfrm>
            <a:off x="9660479" y="1148610"/>
            <a:ext cx="866851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636239-8363-0C8B-A649-29146086B89D}"/>
              </a:ext>
            </a:extLst>
          </p:cNvPr>
          <p:cNvSpPr txBox="1"/>
          <p:nvPr/>
        </p:nvSpPr>
        <p:spPr>
          <a:xfrm>
            <a:off x="639983" y="4279900"/>
            <a:ext cx="79728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Solar Grants for Public Libraries</a:t>
            </a:r>
          </a:p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1.26.2023</a:t>
            </a:r>
          </a:p>
        </p:txBody>
      </p:sp>
    </p:spTree>
    <p:extLst>
      <p:ext uri="{BB962C8B-B14F-4D97-AF65-F5344CB8AC3E}">
        <p14:creationId xmlns:p14="http://schemas.microsoft.com/office/powerpoint/2010/main" val="326821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081654" y="206719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Feasibility Grant Requirements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801EC-D82F-CBA6-6FCD-D5DF26E79893}"/>
              </a:ext>
            </a:extLst>
          </p:cNvPr>
          <p:cNvSpPr txBox="1"/>
          <p:nvPr/>
        </p:nvSpPr>
        <p:spPr>
          <a:xfrm>
            <a:off x="1651567" y="1973798"/>
            <a:ext cx="15816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A Feasibility Study or Renewable Energy Assessment is Required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	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5A07-6B78-F960-3C76-F8A9A6A5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10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9251-287A-D7EC-B22B-B9F165C3B840}"/>
              </a:ext>
            </a:extLst>
          </p:cNvPr>
          <p:cNvSpPr txBox="1"/>
          <p:nvPr/>
        </p:nvSpPr>
        <p:spPr>
          <a:xfrm>
            <a:off x="1161256" y="3235312"/>
            <a:ext cx="1668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Things to Consider: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Does the location get enough sunlight?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Analysis of the existing Electrical usage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Was an engineering study done?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Why were the components selected for this project?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What is the yearly expected output of energy?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Does the substation feeding the Library allow for interconnection?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Will and transformer upgrade be needed?</a:t>
            </a:r>
            <a:endParaRPr lang="en-US" sz="45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712079-7232-A527-BB37-EA9DE1F1084F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DF501939-AAE2-0B43-F981-D81BE1FC060A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944F6BE1-D09A-DEEF-B657-7DFC013F7FF8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C9A3FA63-59AC-4F4F-EDC1-352F872CA42C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DA10B6CA-07C4-0CDE-DD05-94F5576A7FD9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EA7CAA5-685A-94AE-AF1C-473E8E65E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81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081654" y="206719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Feasibility Grant Requests</a:t>
            </a:r>
          </a:p>
        </p:txBody>
      </p:sp>
      <p:pic>
        <p:nvPicPr>
          <p:cNvPr id="19" name="Picture 18" descr="Angled shot of pen on a graph">
            <a:extLst>
              <a:ext uri="{FF2B5EF4-FFF2-40B4-BE49-F238E27FC236}">
                <a16:creationId xmlns:a16="http://schemas.microsoft.com/office/drawing/2014/main" id="{06110A51-B1BA-9FF4-0DEA-436E5FAF2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31" y="1935956"/>
            <a:ext cx="5405775" cy="2979057"/>
          </a:xfrm>
          <a:prstGeom prst="rect">
            <a:avLst/>
          </a:prstGeom>
        </p:spPr>
      </p:pic>
      <p:pic>
        <p:nvPicPr>
          <p:cNvPr id="21" name="Picture 20" descr="Exchanging ideas in the boardroom">
            <a:extLst>
              <a:ext uri="{FF2B5EF4-FFF2-40B4-BE49-F238E27FC236}">
                <a16:creationId xmlns:a16="http://schemas.microsoft.com/office/drawing/2014/main" id="{4EF5F730-DDC5-9822-4FE8-2BEB8906F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6" y="5761280"/>
            <a:ext cx="5798207" cy="3870191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00FEC14-6D50-9AF6-BDB4-26AC81E4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11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C2D893-B403-2F7C-24AF-E033D4B5DE23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943E85B5-7F40-99CD-8E2C-0779585BB137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DD71E98B-008E-532D-D2CB-FF31EFC9A8FF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F3CE37A3-51A3-16D3-5500-DB8C97178362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465B621E-2518-22B6-8A75-9FBCE68823A8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0A6E2-A219-38AC-A133-343FA2149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61061-EAC3-4730-B9E7-1A18CC19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56" y="1993232"/>
            <a:ext cx="11448395" cy="2499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0DDE4C-B157-E7FE-A6D4-53C6F1496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956" y="5263889"/>
            <a:ext cx="11265957" cy="44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2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108938" y="241300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Solar Grant Request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CB3EC1-F76F-B2A1-1291-03B4DA45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457B4-0983-BD0F-A2FC-FDCCE97F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8" y="1493710"/>
            <a:ext cx="14599451" cy="3868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05BAC-6791-AEE7-9780-5B037C69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77" y="5361177"/>
            <a:ext cx="16307279" cy="45500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945BE9-BC96-5E40-9A27-42B549D74C64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962A28EA-0362-B4AF-EBC7-8EF61E7B8C43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910FEFCA-717A-5CC2-AF56-8AB78A74E811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05DB4CC3-9821-FE10-9CB7-85DB349FD626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930F56EC-47A1-3959-B7DC-9B8D7418E545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508F5-8EC6-CAE2-AD15-C3798FF07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75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5510D-E729-C1BD-8579-EB9871636F7A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6AB8F0DA-9C0B-F06C-6855-A252B9778728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7D59F98E-0C08-4BAA-A9E6-EF3254D3627A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7E0384DB-9B5E-D285-0AC6-1A83A0144D9E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D5C9DBFE-04C8-BDAD-E0E2-25D1AA4A31E6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108938" y="241300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Solar System Location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CB3EC1-F76F-B2A1-1291-03B4DA45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13</a:t>
            </a:fld>
            <a:endParaRPr lang="cs-CZ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8D9D3A-E99B-D614-BF81-69D304225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0D826-B2F2-590E-254B-CFFC4EAE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434" y="1429043"/>
            <a:ext cx="13182600" cy="83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1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1AD509-920F-E8C5-B0BF-558477DDCFA1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041BD316-5A51-D98E-CF6D-935097B360E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D345E7A4-F708-D3AB-4643-8353C718C5FC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49942CA3-0F6D-F2FF-D3A0-DDC3AED8BFB8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BBD3869E-5893-CEA8-6E91-12F410F4D6D8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108938" y="241300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Solar System Cost Breakdown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CB3EC1-F76F-B2A1-1291-03B4DA45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14</a:t>
            </a:fld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77D9C-F389-6BC7-E850-9679B6BB7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39279-5100-67F4-1698-3740DD702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7" y="2222500"/>
            <a:ext cx="13826374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168325" y="408612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History of Sustainability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801EC-D82F-CBA6-6FCD-D5DF26E79893}"/>
              </a:ext>
            </a:extLst>
          </p:cNvPr>
          <p:cNvSpPr txBox="1"/>
          <p:nvPr/>
        </p:nvSpPr>
        <p:spPr>
          <a:xfrm>
            <a:off x="361156" y="2146300"/>
            <a:ext cx="18059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We will look favorably upon those applicants that already have established sustainability plans and have a history of clean energy and renewable practices. </a:t>
            </a:r>
          </a:p>
          <a:p>
            <a:pPr algn="ctr"/>
            <a:r>
              <a:rPr lang="en-US" sz="4000" dirty="0"/>
              <a:t>We do acknowledge that everyone must start somewhere.</a:t>
            </a:r>
          </a:p>
        </p:txBody>
      </p:sp>
      <p:pic>
        <p:nvPicPr>
          <p:cNvPr id="6" name="Picture 5" descr="Windmill and Solar Panels">
            <a:extLst>
              <a:ext uri="{FF2B5EF4-FFF2-40B4-BE49-F238E27FC236}">
                <a16:creationId xmlns:a16="http://schemas.microsoft.com/office/drawing/2014/main" id="{1422F36C-15DF-FD82-329D-EB9A633DE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54" y="5105393"/>
            <a:ext cx="6000120" cy="3785704"/>
          </a:xfrm>
          <a:prstGeom prst="rect">
            <a:avLst/>
          </a:prstGeom>
        </p:spPr>
      </p:pic>
      <p:pic>
        <p:nvPicPr>
          <p:cNvPr id="5" name="Picture 4" descr="Child drawing the earth">
            <a:extLst>
              <a:ext uri="{FF2B5EF4-FFF2-40B4-BE49-F238E27FC236}">
                <a16:creationId xmlns:a16="http://schemas.microsoft.com/office/drawing/2014/main" id="{D27FDE6D-287D-1B41-0A70-5C552CFF7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16" y="4952993"/>
            <a:ext cx="6736540" cy="393810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2094271-9BE2-C93B-D4BB-03016840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15</a:t>
            </a:fld>
            <a:endParaRPr lang="cs-C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845359-22D8-1D64-6022-F760479F8D5C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A4C38AB4-19FD-D085-9D71-819887FCB1B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F59012DF-0AC6-56B5-9675-5CFB2E28C52F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E0C70665-0FDB-55B2-8F64-CAC8751B72C3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3934AEBA-7DF4-3401-1417-73E3AF357278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ACFFD07-C0C5-1C9C-E18D-B4E6B8CCE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24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108938" y="136369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Utility &amp; Installation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801EC-D82F-CBA6-6FCD-D5DF26E79893}"/>
              </a:ext>
            </a:extLst>
          </p:cNvPr>
          <p:cNvSpPr txBox="1"/>
          <p:nvPr/>
        </p:nvSpPr>
        <p:spPr>
          <a:xfrm>
            <a:off x="2951955" y="2070100"/>
            <a:ext cx="14630401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Grant requests can include</a:t>
            </a:r>
            <a:r>
              <a:rPr lang="en-US" sz="4800" b="1" dirty="0">
                <a:solidFill>
                  <a:srgbClr val="002060"/>
                </a:solidFill>
              </a:rPr>
              <a:t>:</a:t>
            </a:r>
          </a:p>
          <a:p>
            <a:endParaRPr lang="en-US" sz="44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Required utility upgrades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Meter upgrades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Electric panel upgrades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Installation costs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Safety barriers, fencing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Signage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If Utility upgrade costs are not known, please reserve 15% of the project cost as a contingency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8BE4A63-F989-A74C-E870-D65E24F4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16</a:t>
            </a:fld>
            <a:endParaRPr lang="cs-C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27AB8A-2A7B-53F9-6E2C-06C6B6247A7F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C820312B-3619-EF0C-243E-641A05FF1F90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3A7FF678-2608-D2FD-2657-4A3089D59A9D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20A7FF0F-3509-BA8E-9177-B0504EE37F6D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62B1ACFD-6662-3A4A-E868-44D94D65E216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1CB337-B6FA-8DB2-B6BA-B6026E104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65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108938" y="241300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Grant Disbursements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CF0E5-076F-CA23-8E69-726D7E8E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17</a:t>
            </a:fld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03CEB-0415-A2E0-4E5E-D88086982994}"/>
              </a:ext>
            </a:extLst>
          </p:cNvPr>
          <p:cNvSpPr txBox="1"/>
          <p:nvPr/>
        </p:nvSpPr>
        <p:spPr>
          <a:xfrm>
            <a:off x="2494756" y="2679700"/>
            <a:ext cx="13335000" cy="4271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235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 Disbursement for Solar Array Installation Grants: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235"/>
              </a:spcBef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235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Energize Delaware will transfer 50% of the invoiced or contract amount when the Library provides documentation that a solar array component purchase order has been approved. And 50% receiving upon installation scheduling date.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5A6D7B-8B44-5FC3-DB2D-1CC351CF8E13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B9BA57DD-1EA2-F990-F462-D3378DFB89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CB887537-0878-23C5-58E6-140CB413A328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28DE8FC4-E043-7E1F-B857-A54A57C27218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ADB14DFC-09C5-AF6B-32A2-3B993FA5FF45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E714277-4688-4BD6-053D-B038994F1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80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342DE-1BE3-4C19-88D4-1D381EEE1F34}"/>
              </a:ext>
            </a:extLst>
          </p:cNvPr>
          <p:cNvSpPr txBox="1"/>
          <p:nvPr/>
        </p:nvSpPr>
        <p:spPr>
          <a:xfrm>
            <a:off x="3290038" y="298618"/>
            <a:ext cx="124206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Contact Information</a:t>
            </a:r>
            <a:endParaRPr lang="en-US" dirty="0">
              <a:solidFill>
                <a:srgbClr val="1D4F9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5156" y="1841500"/>
            <a:ext cx="11277600" cy="108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b="1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934E43-2572-492C-BDF1-5862E531951F}"/>
              </a:ext>
            </a:extLst>
          </p:cNvPr>
          <p:cNvSpPr txBox="1"/>
          <p:nvPr/>
        </p:nvSpPr>
        <p:spPr>
          <a:xfrm>
            <a:off x="2708937" y="2385687"/>
            <a:ext cx="13639800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/>
                <a:cs typeface="Segoe UI"/>
              </a:rPr>
              <a:t>Keith Modzelewski</a:t>
            </a:r>
          </a:p>
          <a:p>
            <a:pPr algn="ctr"/>
            <a:r>
              <a:rPr lang="en-US" sz="3600" dirty="0">
                <a:latin typeface="Calibri"/>
                <a:cs typeface="Segoe UI"/>
                <a:hlinkClick r:id="rId3"/>
              </a:rPr>
              <a:t>keith@deseu.org</a:t>
            </a:r>
            <a:endParaRPr lang="en-US" sz="3600" dirty="0">
              <a:latin typeface="Calibri"/>
              <a:cs typeface="Segoe UI"/>
            </a:endParaRPr>
          </a:p>
          <a:p>
            <a:pPr algn="ctr"/>
            <a:r>
              <a:rPr lang="en-US" sz="3600" dirty="0">
                <a:latin typeface="Calibri"/>
                <a:cs typeface="Calibri"/>
              </a:rPr>
              <a:t>302-883-3048 x 111</a:t>
            </a:r>
            <a:endParaRPr lang="en-US" sz="3600" dirty="0">
              <a:cs typeface="Calibri"/>
            </a:endParaRPr>
          </a:p>
          <a:p>
            <a:pPr algn="ctr"/>
            <a:r>
              <a:rPr lang="en-US" sz="3600" dirty="0">
                <a:latin typeface="Calibri"/>
                <a:cs typeface="Segoe UI"/>
              </a:rPr>
              <a:t> </a:t>
            </a:r>
          </a:p>
          <a:p>
            <a:pPr algn="ctr"/>
            <a:r>
              <a:rPr lang="en-US" sz="3600" dirty="0">
                <a:latin typeface="Calibri"/>
                <a:cs typeface="Segoe UI"/>
              </a:rPr>
              <a:t>Suzanne E. Sebastian</a:t>
            </a:r>
          </a:p>
          <a:p>
            <a:pPr algn="ctr"/>
            <a:r>
              <a:rPr lang="en-US" sz="3600" dirty="0">
                <a:latin typeface="Calibri"/>
                <a:cs typeface="Segoe UI"/>
                <a:hlinkClick r:id="rId4"/>
              </a:rPr>
              <a:t>Suzanne.Sebastian@deseu.org</a:t>
            </a:r>
            <a:r>
              <a:rPr lang="en-US" sz="3600" dirty="0">
                <a:latin typeface="Calibri"/>
                <a:cs typeface="Segoe UI"/>
              </a:rPr>
              <a:t> </a:t>
            </a:r>
          </a:p>
          <a:p>
            <a:pPr algn="ctr"/>
            <a:r>
              <a:rPr lang="en-US" sz="3600" dirty="0">
                <a:latin typeface="Calibri"/>
                <a:cs typeface="Calibri"/>
              </a:rPr>
              <a:t>302-883-3048 x 103</a:t>
            </a:r>
            <a:endParaRPr lang="en-US" sz="3600" dirty="0">
              <a:cs typeface="Calibri"/>
            </a:endParaRPr>
          </a:p>
          <a:p>
            <a:pPr algn="ctr"/>
            <a:endParaRPr lang="en-US" sz="3600" dirty="0">
              <a:latin typeface="Calibri"/>
              <a:cs typeface="Segoe UI"/>
            </a:endParaRPr>
          </a:p>
          <a:p>
            <a:pPr algn="ctr"/>
            <a:r>
              <a:rPr lang="en-US" sz="3600" dirty="0">
                <a:latin typeface="Calibri"/>
                <a:cs typeface="Segoe UI"/>
                <a:hlinkClick r:id="rId5"/>
              </a:rPr>
              <a:t>www.energizedelaware.org</a:t>
            </a:r>
            <a:endParaRPr lang="en-US" sz="3600" dirty="0">
              <a:latin typeface="Calibri"/>
              <a:cs typeface="Segoe UI"/>
            </a:endParaRPr>
          </a:p>
          <a:p>
            <a:pPr algn="ctr"/>
            <a:r>
              <a:rPr lang="en-US" sz="3600" dirty="0">
                <a:latin typeface="Calibri"/>
                <a:cs typeface="Segoe UI"/>
                <a:hlinkClick r:id="rId6"/>
              </a:rPr>
              <a:t>https://www.energizedelaware.org/solarlibraries/</a:t>
            </a:r>
            <a:endParaRPr lang="en-US" sz="3600" dirty="0">
              <a:latin typeface="Calibri"/>
              <a:cs typeface="Segoe UI"/>
            </a:endParaRPr>
          </a:p>
          <a:p>
            <a:pPr algn="ctr"/>
            <a:endParaRPr lang="en-US" sz="3600" dirty="0">
              <a:latin typeface="Calibri"/>
              <a:cs typeface="Segoe UI"/>
            </a:endParaRPr>
          </a:p>
          <a:p>
            <a:pPr algn="ctr"/>
            <a:r>
              <a:rPr lang="en-US" sz="3600" dirty="0">
                <a:latin typeface="Calibri"/>
                <a:cs typeface="Calibri"/>
              </a:rPr>
              <a:t> </a:t>
            </a:r>
            <a:r>
              <a:rPr lang="en-US" sz="3600" dirty="0">
                <a:latin typeface="Calibri"/>
                <a:cs typeface="Segoe UI"/>
              </a:rPr>
              <a:t>500 W. </a:t>
            </a:r>
            <a:r>
              <a:rPr lang="en-US" sz="3600" dirty="0" err="1">
                <a:latin typeface="Calibri"/>
                <a:cs typeface="Segoe UI"/>
              </a:rPr>
              <a:t>Loockerman</a:t>
            </a:r>
            <a:r>
              <a:rPr lang="en-US" sz="3600" dirty="0">
                <a:latin typeface="Calibri"/>
                <a:cs typeface="Segoe UI"/>
              </a:rPr>
              <a:t> Street, Suite 400 Dover, DE 19904</a:t>
            </a:r>
          </a:p>
          <a:p>
            <a:pPr algn="ctr"/>
            <a:r>
              <a:rPr lang="en-US" sz="3600" dirty="0">
                <a:latin typeface="Calibri"/>
                <a:cs typeface="Segoe UI"/>
              </a:rPr>
              <a:t>​</a:t>
            </a:r>
            <a:endParaRPr lang="en-US" sz="3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E071E4-BF7F-9C7C-9FDE-9EAEB375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18</a:t>
            </a:fld>
            <a:endParaRPr lang="cs-C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FCC94A-65F8-7B6A-B09E-6D2CB74E332A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CBBDDD17-A30B-D87E-D52A-F3D44CF2E73A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7D4F84D9-E27B-EA3A-A18F-091E7F9511B4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1BDC5D3D-6C4F-14ED-B730-DE36ABABBDE5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CE219E5A-9EC7-8EF7-798A-DE31F531DCD6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52139F1-EF1B-EC4B-1AB3-E80E64380F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80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321703-B520-44C1-A009-AC5DF6664F62}"/>
              </a:ext>
            </a:extLst>
          </p:cNvPr>
          <p:cNvSpPr txBox="1"/>
          <p:nvPr/>
        </p:nvSpPr>
        <p:spPr>
          <a:xfrm>
            <a:off x="3494464" y="241300"/>
            <a:ext cx="124206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  <a:cs typeface="Calibri"/>
              </a:rPr>
              <a:t>About DESEU – Energize Delaware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B09E83E9-759B-4F0C-9B79-02D06645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704" y="6263991"/>
            <a:ext cx="8192561" cy="103309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1D4F91"/>
                </a:solidFill>
                <a:latin typeface="+mn-lt"/>
              </a:rPr>
              <a:t>Mission of the DESEU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89F1ED6-93A7-471E-B0B8-2BE39CFF6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374" y="2146300"/>
            <a:ext cx="17442286" cy="344496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The Delaware Sustainable Energy Utility (DESEU) was created by the Legislature in 2007 to deliver energy efficiency and renewable energy services to Delaware households and businesses.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079EF-1D7E-03A7-C0FB-D9E718C4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5433310F-060E-CED1-F3E1-827ED36A61AA}"/>
              </a:ext>
            </a:extLst>
          </p:cNvPr>
          <p:cNvSpPr txBox="1">
            <a:spLocks/>
          </p:cNvSpPr>
          <p:nvPr/>
        </p:nvSpPr>
        <p:spPr>
          <a:xfrm>
            <a:off x="1195766" y="7544415"/>
            <a:ext cx="17442286" cy="172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25732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24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indent="0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Inspiring sustainable energy solutions for a thriving environment and economy.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9EC9C6-9856-CAE6-6853-B062AF320DB0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0697C839-9DA0-6FC7-BDFC-A3CF3E76E908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EA51A9B7-6A47-288B-D53F-38A21451DBF8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091C8807-09EB-5704-C916-8E1F0897AC83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4A97675A-4B62-55EF-CC33-5B632DC44F9A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AAEE5E6-9C46-36C2-84E8-4BC6C44B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03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321703-B520-44C1-A009-AC5DF6664F62}"/>
              </a:ext>
            </a:extLst>
          </p:cNvPr>
          <p:cNvSpPr txBox="1"/>
          <p:nvPr/>
        </p:nvSpPr>
        <p:spPr>
          <a:xfrm>
            <a:off x="3290038" y="298618"/>
            <a:ext cx="124206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  <a:cs typeface="Calibri"/>
              </a:rPr>
              <a:t>Solar Grants for Delaware Public Libraries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7251B0-5483-4814-AA3A-0ABB2A80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540" y="2422728"/>
            <a:ext cx="17131416" cy="7515429"/>
          </a:xfrm>
        </p:spPr>
        <p:txBody>
          <a:bodyPr>
            <a:normAutofit/>
          </a:bodyPr>
          <a:lstStyle/>
          <a:p>
            <a:endParaRPr lang="en-US" sz="5000" dirty="0"/>
          </a:p>
          <a:p>
            <a:r>
              <a:rPr lang="en-US" sz="5000" dirty="0"/>
              <a:t>$3 Million for Grants in FY 22/23</a:t>
            </a:r>
          </a:p>
          <a:p>
            <a:r>
              <a:rPr lang="en-US" sz="5000" dirty="0"/>
              <a:t>Feasibility study required by installer or independent consultant</a:t>
            </a:r>
          </a:p>
          <a:p>
            <a:r>
              <a:rPr lang="en-US" sz="5000" dirty="0"/>
              <a:t>Can be roof, ground or carport systems</a:t>
            </a:r>
          </a:p>
          <a:p>
            <a:r>
              <a:rPr lang="en-US" sz="5000" dirty="0"/>
              <a:t>Installation and Utility Upgrades included</a:t>
            </a:r>
          </a:p>
          <a:p>
            <a:r>
              <a:rPr lang="en-US" sz="5000" dirty="0"/>
              <a:t>Batteries included (optional)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3DCAA5-F20A-F563-D645-D457411F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A9BCF-E847-4944-4316-2A7EE7AF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6B46A7-EBFC-87B1-6959-C5940AAC0A15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1DB331F4-882C-6510-AA6F-CD80BBCE7E5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7CE0B31D-9277-0D5B-27E8-4D3886C7C1D5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60110921-6EEE-7346-394E-F04957DC3198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89CF1FD0-08C3-FF52-3C38-9B973FB4C941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0C8905-5887-4C12-551B-561E77D3A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94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321703-B520-44C1-A009-AC5DF6664F62}"/>
              </a:ext>
            </a:extLst>
          </p:cNvPr>
          <p:cNvSpPr txBox="1"/>
          <p:nvPr/>
        </p:nvSpPr>
        <p:spPr>
          <a:xfrm>
            <a:off x="3290038" y="298618"/>
            <a:ext cx="124206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  <a:cs typeface="Calibri"/>
              </a:rPr>
              <a:t>Application Overview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7251B0-5483-4814-AA3A-0ABB2A80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19" y="2544096"/>
            <a:ext cx="16857446" cy="793642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will be accepted after January 26</a:t>
            </a:r>
            <a:r>
              <a:rPr lang="en-US" sz="4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2023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no application deadline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will be accepted until all funds have been allocated.  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3CFF5C-9D17-7851-D5EA-0D79F2A6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</a:t>
            </a:fld>
            <a:endParaRPr lang="cs-CZ"/>
          </a:p>
        </p:txBody>
      </p:sp>
      <p:pic>
        <p:nvPicPr>
          <p:cNvPr id="10" name="Picture 9" descr="Time compass on hand">
            <a:extLst>
              <a:ext uri="{FF2B5EF4-FFF2-40B4-BE49-F238E27FC236}">
                <a16:creationId xmlns:a16="http://schemas.microsoft.com/office/drawing/2014/main" id="{D4C27A19-94E6-A307-DA74-F3C692E8C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61" y="6530089"/>
            <a:ext cx="6434082" cy="29147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DAF9AB-7E3F-9847-5D7D-FABB93F02DBA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AE9837AF-2358-BC2A-949C-924473055150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B2CC8A51-804E-5AFF-9050-172906387D6A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92CC41E5-EECA-07FC-9044-A4C35EB1DEA5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79D7A17A-C4FE-43B6-62A3-CD17DA53CD19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D1200-9BF7-47BC-28E0-24B78CE80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43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7251B0-5483-4814-AA3A-0ABB2A80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88" y="2451100"/>
            <a:ext cx="16198498" cy="699965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ea typeface="Calibri" panose="020F0502020204030204" pitchFamily="34" charset="0"/>
                <a:cs typeface="Calibri" panose="020F0502020204030204" pitchFamily="34" charset="0"/>
              </a:rPr>
              <a:t>Libraries will be required to report  production on an annual basis for the first three years in service 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Grants will be active for a period of 24 months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Third party system ownership with Power Purchase Agreements are not eligible for funding through this grant</a:t>
            </a:r>
            <a:r>
              <a:rPr lang="en-US" sz="5000" dirty="0">
                <a:effectLst/>
              </a:rPr>
              <a:t> </a:t>
            </a:r>
            <a:r>
              <a:rPr lang="en-US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ea typeface="Calibri" panose="020F0502020204030204" pitchFamily="34" charset="0"/>
                <a:cs typeface="Times New Roman" panose="02020603050405020304" pitchFamily="18" charset="0"/>
              </a:rPr>
              <a:t>Libraries will maintain ownership of SRECs </a:t>
            </a:r>
            <a:r>
              <a:rPr lang="en-US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generated by a project.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8F64C-0AAE-F4E8-1DA8-61367D7F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081654" y="206719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Application Guidelines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069F49-E211-5C06-BB16-1DCAA8887026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1070AE9E-3FDC-995B-DB13-84FCFCFAB16B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00C2D85A-B6D3-8668-1FEA-0971A1D6FE3C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DC0268F-3850-CF3F-90FF-0E06A65B5835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C880C3DE-48FB-6637-6C32-CF9B945F0882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C5A5F7B-C74F-B9F1-3971-5B0B19013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87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89F1ED6-93A7-471E-B0B8-2BE39CFF6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4155" y="2239209"/>
            <a:ext cx="17506157" cy="7671989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 cost per watt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energy is being offset by the system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and depth of feasibility study </a:t>
            </a:r>
          </a:p>
          <a:p>
            <a:pPr marL="571500" indent="-5715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 of Roof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 of Building 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 Mount vs Roof Mount reasoning 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of building weatherization/insulation</a:t>
            </a:r>
          </a:p>
          <a:p>
            <a:pPr marL="571500" indent="-5715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batteries (emergency backup and/or resiliency) </a:t>
            </a:r>
          </a:p>
          <a:p>
            <a:pPr marL="571500" indent="-5715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FF8F7-6508-DD71-ADD5-9F7936FC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113756" y="153015"/>
            <a:ext cx="13031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Selection Criteria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8C9828-06B1-B98D-0DD6-8F560791EAEE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F372DDA7-C809-3DD3-EA1E-6C4A84F4F13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AA7D0EAD-54A7-F471-2CA6-5F35274E800C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74AC811C-B43E-32CC-AA59-7533DC595046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FCD3EC88-F17B-E7B8-6B5A-C5A34C1C8B49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C25F645-AE40-5724-30EC-6DCAC58A9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57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89F1ED6-93A7-471E-B0B8-2BE39CFF6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240" y="2255566"/>
            <a:ext cx="16078199" cy="6851889"/>
          </a:xfrm>
        </p:spPr>
        <p:txBody>
          <a:bodyPr>
            <a:norm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ea typeface="Calibri" panose="020F0502020204030204" pitchFamily="34" charset="0"/>
              </a:rPr>
              <a:t>Newer </a:t>
            </a:r>
            <a:r>
              <a:rPr lang="en-US" sz="5000" dirty="0">
                <a:ea typeface="Calibri" panose="020F0502020204030204" pitchFamily="34" charset="0"/>
              </a:rPr>
              <a:t>Libraries</a:t>
            </a:r>
            <a:r>
              <a:rPr lang="en-US" sz="5000" dirty="0">
                <a:effectLst/>
                <a:ea typeface="Calibri" panose="020F0502020204030204" pitchFamily="34" charset="0"/>
              </a:rPr>
              <a:t> and Libraries under construction may be more favorable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ea typeface="Calibri" panose="020F0502020204030204" pitchFamily="34" charset="0"/>
                <a:cs typeface="Times New Roman" panose="02020603050405020304" pitchFamily="18" charset="0"/>
              </a:rPr>
              <a:t>Library collaboration is encouraged</a:t>
            </a:r>
            <a:endParaRPr lang="en-US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Project readiness</a:t>
            </a:r>
            <a:endParaRPr lang="en-US" sz="5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D52D6DC-1732-022C-BE26-48346169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266155" y="241300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Selection Criteria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E60122-D6B6-C64D-F0C9-37BEE7DB44A9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3BDCF09C-CF30-86F8-469D-C67A0318F661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0AD54C0F-8899-DEB3-4D62-587292B35C84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4E4DE83B-7A33-9265-E509-6246C35842B1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8858E816-7709-D2F7-BD9A-2C3BE8E0369B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125CB2A-13CF-78B1-4799-19F6B8A98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96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8F64C-0AAE-F4E8-1DA8-61367D7F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8</a:t>
            </a:fld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081654" y="206719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Beginning of the Application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80F8C-4213-C770-EEA2-0CE2D956263D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79FB3CF9-17BC-E86E-BAA3-87FE0E392462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89832DEA-A20E-1B01-5B72-1AF8CDA18AD1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AF95802E-1760-B076-7971-257BBCA1281E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BD78CFAD-54AD-AB03-B5A0-CFD3F6F4A0B4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03881-3E1F-3A3C-1A58-BE2F1A2B8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7518F5-BA21-C82F-37D7-CB7D38BB5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355" y="1765300"/>
            <a:ext cx="13509501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5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8F64C-0AAE-F4E8-1DA8-61367D7F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9</a:t>
            </a:fld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9330E-45AA-611C-F9B8-3CB8B7CAE3A6}"/>
              </a:ext>
            </a:extLst>
          </p:cNvPr>
          <p:cNvSpPr txBox="1"/>
          <p:nvPr/>
        </p:nvSpPr>
        <p:spPr>
          <a:xfrm>
            <a:off x="2081654" y="206719"/>
            <a:ext cx="1478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D4F91"/>
                </a:solidFill>
              </a:rPr>
              <a:t>The Application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F9231D-5CFC-90E3-C317-768A9147353D}"/>
              </a:ext>
            </a:extLst>
          </p:cNvPr>
          <p:cNvGrpSpPr/>
          <p:nvPr/>
        </p:nvGrpSpPr>
        <p:grpSpPr>
          <a:xfrm>
            <a:off x="-3605" y="9911198"/>
            <a:ext cx="19010315" cy="782202"/>
            <a:chOff x="-324644" y="2222500"/>
            <a:chExt cx="22261685" cy="130232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F8162EC-AAB0-474E-4912-4585629A7A3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9181573A-4EA2-D759-9B1F-4DEBEAD4648E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62B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61F08917-C5C7-5D5F-9624-7A872C19D52F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EDDA8F06-1718-847B-F3AC-9CE13794943F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7147B-9C56-8EEB-A172-F1D0E20C3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3285708" cy="131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B77CE-20DE-4BFA-616E-E09CFBA1E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36" y="1569381"/>
            <a:ext cx="12522001" cy="79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 plants gain energy - by Lifeliqe.pptx" id="{67419C1C-70D9-494D-9EDF-6ED4215E7C68}" vid="{7C71F565-3F1A-499B-A4A9-48B5FA876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C961E0702E04D83FD492471C2B51C" ma:contentTypeVersion="16" ma:contentTypeDescription="Create a new document." ma:contentTypeScope="" ma:versionID="468fe23ba299295c7685820053108d07">
  <xsd:schema xmlns:xsd="http://www.w3.org/2001/XMLSchema" xmlns:xs="http://www.w3.org/2001/XMLSchema" xmlns:p="http://schemas.microsoft.com/office/2006/metadata/properties" xmlns:ns2="c9e72af1-5cda-474b-bed5-159406ef33a6" xmlns:ns3="e0f236a8-f27f-4465-84ea-75cda64d2fe6" targetNamespace="http://schemas.microsoft.com/office/2006/metadata/properties" ma:root="true" ma:fieldsID="a7c1ad22996674de9be5c43346a95c6a" ns2:_="" ns3:_="">
    <xsd:import namespace="c9e72af1-5cda-474b-bed5-159406ef33a6"/>
    <xsd:import namespace="e0f236a8-f27f-4465-84ea-75cda64d2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72af1-5cda-474b-bed5-159406ef3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aff682-4648-498e-9dd9-19867955ea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236a8-f27f-4465-84ea-75cda64d2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0bec2f-895c-44de-9185-818e6a8b313f}" ma:internalName="TaxCatchAll" ma:showField="CatchAllData" ma:web="e0f236a8-f27f-4465-84ea-75cda64d2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e72af1-5cda-474b-bed5-159406ef33a6">
      <Terms xmlns="http://schemas.microsoft.com/office/infopath/2007/PartnerControls"/>
    </lcf76f155ced4ddcb4097134ff3c332f>
    <TaxCatchAll xmlns="e0f236a8-f27f-4465-84ea-75cda64d2fe6" xsi:nil="true"/>
  </documentManagement>
</p:properties>
</file>

<file path=customXml/itemProps1.xml><?xml version="1.0" encoding="utf-8"?>
<ds:datastoreItem xmlns:ds="http://schemas.openxmlformats.org/officeDocument/2006/customXml" ds:itemID="{5DB0C217-4827-47D6-BFD9-572CDD46F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72af1-5cda-474b-bed5-159406ef33a6"/>
    <ds:schemaRef ds:uri="e0f236a8-f27f-4465-84ea-75cda64d2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122502-A383-446A-89E3-E70E696CBD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9DF95-6485-4C5C-B1B6-868BE53772BE}">
  <ds:schemaRefs>
    <ds:schemaRef ds:uri="http://purl.org/dc/elements/1.1/"/>
    <ds:schemaRef ds:uri="e0f236a8-f27f-4465-84ea-75cda64d2fe6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c9e72af1-5cda-474b-bed5-159406ef33a6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</Words>
  <Application>Microsoft Office PowerPoint</Application>
  <PresentationFormat>Custom</PresentationFormat>
  <Paragraphs>104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Mission of the DESEU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279</cp:revision>
  <dcterms:created xsi:type="dcterms:W3CDTF">2019-12-05T17:36:05Z</dcterms:created>
  <dcterms:modified xsi:type="dcterms:W3CDTF">2023-01-26T14:38:32Z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0x010100BB7C961E0702E04D83FD492471C2B51C</vt:lpwstr>
  </property>
  <property fmtid="{D5CDD505-2E9C-101B-9397-08002B2CF9AE}" pid="3" name="MediaServiceImageTags">
    <vt:lpwstr/>
  </property>
</Properties>
</file>